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10" r:id="rId2"/>
    <p:sldId id="279" r:id="rId3"/>
    <p:sldId id="282" r:id="rId4"/>
    <p:sldId id="309" r:id="rId5"/>
    <p:sldId id="283" r:id="rId6"/>
    <p:sldId id="261" r:id="rId7"/>
    <p:sldId id="291" r:id="rId8"/>
    <p:sldId id="293" r:id="rId9"/>
    <p:sldId id="294" r:id="rId10"/>
    <p:sldId id="292" r:id="rId11"/>
    <p:sldId id="296" r:id="rId12"/>
    <p:sldId id="297" r:id="rId13"/>
    <p:sldId id="298" r:id="rId14"/>
    <p:sldId id="299" r:id="rId15"/>
    <p:sldId id="302" r:id="rId16"/>
    <p:sldId id="300" r:id="rId17"/>
    <p:sldId id="301" r:id="rId18"/>
    <p:sldId id="303" r:id="rId19"/>
    <p:sldId id="314" r:id="rId20"/>
    <p:sldId id="304" r:id="rId21"/>
    <p:sldId id="313" r:id="rId22"/>
    <p:sldId id="305" r:id="rId23"/>
    <p:sldId id="306" r:id="rId24"/>
    <p:sldId id="307" r:id="rId25"/>
    <p:sldId id="312" r:id="rId26"/>
    <p:sldId id="311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0002"/>
    <a:srgbClr val="F2EABF"/>
    <a:srgbClr val="EEA9C2"/>
    <a:srgbClr val="ED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9"/>
    <p:restoredTop sz="94694"/>
  </p:normalViewPr>
  <p:slideViewPr>
    <p:cSldViewPr snapToGrid="0">
      <p:cViewPr varScale="1">
        <p:scale>
          <a:sx n="121" d="100"/>
          <a:sy n="121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formal proofs are present in </a:t>
            </a:r>
            <a:r>
              <a:rPr lang="en-US" dirty="0" err="1"/>
              <a:t>Poças</a:t>
            </a:r>
            <a:r>
              <a:rPr lang="en-US" dirty="0"/>
              <a:t>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freest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</a:t>
            </a:r>
            <a:r>
              <a:rPr lang="en-US" dirty="0" err="1"/>
              <a:t>aplicado</a:t>
            </a:r>
            <a:r>
              <a:rPr lang="en-US" dirty="0"/>
              <a:t> a T1, </a:t>
            </a:r>
            <a:r>
              <a:rPr lang="en-US" dirty="0" err="1"/>
              <a:t>aplicado</a:t>
            </a:r>
            <a:r>
              <a:rPr lang="en-US" dirty="0"/>
              <a:t> a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</a:t>
            </a:r>
            <a:r>
              <a:rPr lang="en-US" dirty="0" err="1"/>
              <a:t>internalised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R-D; </a:t>
            </a:r>
            <a:r>
              <a:rPr lang="en-US" dirty="0" err="1"/>
              <a:t>juntar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624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615707" y="-1242046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 type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normalises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if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in weak head normal form and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reached from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in a finite number of reduction steps. </a:t>
                  </a:r>
                </a:p>
              </p:txBody>
            </p:sp>
          </mc:Choice>
          <mc:Fallback xmlns="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10204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"/>
          <p:cNvSpPr txBox="1"/>
          <p:nvPr/>
        </p:nvSpPr>
        <p:spPr>
          <a:xfrm>
            <a:off x="4877656" y="4673803"/>
            <a:ext cx="2660882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 to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/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…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26"/>
                  </a:lnSpc>
                </a:pPr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Trailing </a:t>
                </a:r>
                <a14:m>
                  <m:oMath xmlns:m="http://schemas.openxmlformats.org/officeDocument/2006/math">
                    <m:r>
                      <a:rPr lang="en-US" sz="1866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𝑆𝑘𝑖𝑝</m:t>
                    </m:r>
                  </m:oMath>
                </a14:m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  <a:blipFill>
                <a:blip r:embed="rId3"/>
                <a:stretch>
                  <a:fillRect t="-16000" b="-4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…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326424" y="2933460"/>
            <a:ext cx="11761073" cy="27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2" y="2624331"/>
            <a:ext cx="11593540" cy="2600420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377F5CD3-EBAA-DF76-98D2-61B1EBB25C87}"/>
              </a:ext>
            </a:extLst>
          </p:cNvPr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is well-formed</a:t>
                </a: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  <a:blipFill>
                <a:blip r:embed="rId3"/>
                <a:stretch>
                  <a:fillRect l="-3874" t="-1493" b="-40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70850"/>
            <a:chOff x="188" y="-9525"/>
            <a:chExt cx="14351559" cy="2809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pre-</a:t>
                  </a:r>
                  <a:r>
                    <a:rPr lang="en-US" sz="2400" i="1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kinded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800" b="0" i="0" dirty="0" smtClean="0"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8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 xmlns="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  <a:blipFill>
                  <a:blip r:embed="rId5"/>
                  <a:stretch>
                    <a:fillRect l="-2365" t="-215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986403"/>
            <a:chOff x="188" y="-9525"/>
            <a:chExt cx="14351559" cy="40711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255469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well-formed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pt-PT" sz="2800" b="0" i="1" dirty="0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8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2400" dirty="0"/>
                    <a:t> 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which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involves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checking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if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and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all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its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application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subtypes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 xmlns="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2554692"/>
                </a:xfrm>
                <a:prstGeom prst="rect">
                  <a:avLst/>
                </a:prstGeom>
                <a:blipFill>
                  <a:blip r:embed="rId6"/>
                  <a:stretch>
                    <a:fillRect l="-2365" t="-11111" r="-21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23B08AE0-7C68-4297-3D3E-3AB1797B6BE6}"/>
              </a:ext>
            </a:extLst>
          </p:cNvPr>
          <p:cNvSpPr/>
          <p:nvPr/>
        </p:nvSpPr>
        <p:spPr>
          <a:xfrm rot="8628183">
            <a:off x="-2968403" y="-1873672"/>
            <a:ext cx="7749410" cy="5074071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51" y="2253343"/>
            <a:ext cx="10132831" cy="31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/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l-GR" sz="1100" dirty="0">
                      <a:effectLst/>
                      <a:latin typeface="CMMI7"/>
                    </a:rPr>
                    <a:t> </a:t>
                  </a:r>
                  <a:endParaRPr lang="el-GR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blipFill>
                  <a:blip r:embed="rId4"/>
                  <a:stretch>
                    <a:fillRect l="-3175" r="-11111" b="-1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/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4000" b="0" i="0" smtClean="0">
                                <a:effectLst/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blipFill>
                  <a:blip r:embed="rId5"/>
                  <a:stretch>
                    <a:fillRect l="-2667" r="-34667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/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3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l-GR" sz="24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l-G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blipFill>
                <a:blip r:embed="rId6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1314671" y="2977735"/>
            <a:ext cx="9562658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aseline="-25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PT" sz="2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m:rPr>
                        <m:nor/>
                      </m:rPr>
                      <a:rPr lang="pt-PT" sz="2800" i="1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aseline="-25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𝜆𝛼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PT" sz="2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m:rPr>
                          <m:nor/>
                        </m:rPr>
                        <a:rPr lang="pt-PT" sz="2800" i="1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);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2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821" r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8929" r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sSub>
                              <m:sSubPr>
                                <m:ctrlP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</m:ctrlPr>
                              </m:sSubPr>
                              <m:e>
                                <m:r>
                                  <a:rPr lang="pt-PT" sz="3600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blipFill>
                  <a:blip r:embed="rId7"/>
                  <a:stretch>
                    <a:fillRect l="-12821" r="-92308" b="-18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D1BB09-7B89-4DFF-B8B3-F7897B7307DC}"/>
              </a:ext>
            </a:extLst>
          </p:cNvPr>
          <p:cNvSpPr txBox="1"/>
          <p:nvPr/>
        </p:nvSpPr>
        <p:spPr>
          <a:xfrm>
            <a:off x="6530120" y="1988727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C7FD-A700-3F99-7E78-CFA6020270B5}"/>
              </a:ext>
            </a:extLst>
          </p:cNvPr>
          <p:cNvSpPr txBox="1"/>
          <p:nvPr/>
        </p:nvSpPr>
        <p:spPr>
          <a:xfrm>
            <a:off x="8921448" y="1988727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30622" y="2597381"/>
            <a:ext cx="7501091" cy="1986403"/>
            <a:chOff x="188" y="-9525"/>
            <a:chExt cx="14351559" cy="4071134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2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4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63238"/>
            <a:chOff x="188" y="-9525"/>
            <a:chExt cx="14351559" cy="340880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92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5461"/>
            <a:chOff x="188" y="-9525"/>
            <a:chExt cx="14351559" cy="2778018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6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436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3607760">
            <a:off x="6641439" y="-206375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/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000" dirty="0"/>
                  <a:t> ~ </a:t>
                </a:r>
                <a14:m>
                  <m:oMath xmlns:m="http://schemas.openxmlformats.org/officeDocument/2006/math">
                    <m:r>
                      <a:rPr lang="pt-PT" sz="40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endParaRPr lang="en-US" sz="4000" dirty="0"/>
              </a:p>
              <a:p>
                <a:pPr>
                  <a:lnSpc>
                    <a:spcPts val="6080"/>
                  </a:lnSpc>
                </a:pP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  <a:blipFill>
                <a:blip r:embed="rId3"/>
                <a:stretch>
                  <a:fillRect l="-1296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1665513" y="3455628"/>
            <a:ext cx="4147457" cy="1885689"/>
            <a:chOff x="-748890" y="2316158"/>
            <a:chExt cx="4147457" cy="188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/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Compute</a:t>
                  </a:r>
                  <a:br>
                    <a:rPr lang="en-US" sz="3200" dirty="0">
                      <a:latin typeface="Fira Sans" panose="020B0503050000020004" pitchFamily="34" charset="0"/>
                    </a:rPr>
                  </a:b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and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blipFill>
                  <a:blip r:embed="rId4"/>
                  <a:stretch>
                    <a:fillRect l="-2141" t="-6977" r="-2141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74" y="2316158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55628"/>
            <a:ext cx="3776032" cy="1885689"/>
            <a:chOff x="3551066" y="2334915"/>
            <a:chExt cx="3776032" cy="188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sz="3200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1678" t="-6977" r="-1678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5618" y="2334915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Grammar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/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PT" sz="2800" b="0" i="1" smtClean="0">
                              <a:solidFill>
                                <a:srgbClr val="D5000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28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⇓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PT" sz="2800" b="0" dirty="0">
                  <a:solidFill>
                    <a:schemeClr val="tx2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>
                            <m:rPr>
                              <m:sty m:val="p"/>
                            </m:rPr>
                            <a:rPr lang="pt-PT" sz="2800" b="0" i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Int</m:t>
                          </m:r>
                        </m:e>
                      </m:d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pt-PT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8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27538-A971-C193-B30E-E8120A60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3293530" y="1520899"/>
            <a:ext cx="5604939" cy="47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3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493701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47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0268B-E5FB-B9A4-E831-BEB21A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24" y="2351860"/>
            <a:ext cx="2396571" cy="2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33876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51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21610">
                    <a:tc>
                      <a:txBody>
                        <a:bodyPr/>
                        <a:lstStyle/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i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  <a:sym typeface="Nunito"/>
                            </a:rPr>
                            <a:t>!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?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⊕{l: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  &amp;{l: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𝐶𝑙𝑜𝑠𝑒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b="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𝑊𝑎𝑖𝑡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i="0" baseline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𝑆𝑘𝑖𝑝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Nunito"/>
                            <a:sym typeface="Nunito"/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33876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66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26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0" marR="127000" marT="127000" marB="127000" anchor="ctr">
                        <a:blipFill>
                          <a:blip r:embed="rId3"/>
                          <a:stretch>
                            <a:fillRect t="-28372" b="-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8B81C-E169-45B0-DF8E-65C62EB5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40885"/>
              </p:ext>
            </p:extLst>
          </p:nvPr>
        </p:nvGraphicFramePr>
        <p:xfrm>
          <a:off x="4354246" y="1750122"/>
          <a:ext cx="6238755" cy="34091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1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610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send/receive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internal/external choice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close/wait channel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sequential composition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skip</a:t>
                      </a:r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2274287" y="2844225"/>
            <a:ext cx="7643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055675" y="4652295"/>
            <a:ext cx="8080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highlight>
                  <a:srgbClr val="F2EABF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6095998" y="3429000"/>
            <a:ext cx="1" cy="1223295"/>
          </a:xfrm>
          <a:prstGeom prst="straightConnector1">
            <a:avLst/>
          </a:prstGeom>
          <a:ln w="57150">
            <a:solidFill>
              <a:srgbClr val="EEA9C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4"/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Kinds categorize types.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base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∗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while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higher-order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an arrow between kinds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pt-PT" sz="1866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⇒</m:t>
                      </m:r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en-US" sz="1866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’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8163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more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53" y="1397726"/>
            <a:ext cx="9730019" cy="5288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sSub>
                          <m:sSubPr>
                            <m:ctrlP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Pr>
                          <m:e>
                            <m:r>
                              <a:rPr lang="pt-PT" sz="60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e>
                          <m:sub>
                            <m: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</m:t>
                            </m:r>
                          </m:sub>
                        </m:sSub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4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5101869" y="2821254"/>
            <a:ext cx="198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Dual</a:t>
            </a:r>
            <a:r>
              <a:rPr lang="en-US" sz="4800" dirty="0"/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3001528" y="4574991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F2EABF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!Int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/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32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λ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en-US" sz="3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2766" r="-1081" b="-3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Reduction Rules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528841" y="1516779"/>
            <a:ext cx="8837227" cy="3674039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232351"/>
              <a:chOff x="188" y="-9525"/>
              <a:chExt cx="14351559" cy="25257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If there are two distinct reductions for a given type, </a:t>
                    </a:r>
                    <a14:m>
                      <m:oMath xmlns:m="http://schemas.openxmlformats.org/officeDocument/2006/math">
                        <m:r>
                          <a:rPr lang="pt-PT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𝑈</m:t>
                        </m:r>
                      </m:oMath>
                    </a14:m>
                    <a:r>
                      <a:rPr lang="pt-PT" sz="160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 a</a:t>
                    </a:r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nd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𝑉</m:t>
                        </m:r>
                      </m:oMath>
                    </a14:m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,</a:t>
                    </a:r>
                  </a:p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then both paths will eventually converge into the final reduced type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𝑊</m:t>
                        </m:r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.</a:t>
                    </a:r>
                  </a:p>
                </p:txBody>
              </p:sp>
            </mc:Choice>
            <mc:Fallback xmlns="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92" t="-125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E25984-CA22-A4F5-636C-91B95166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233" y="2571438"/>
            <a:ext cx="3209816" cy="9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816</Words>
  <Application>Microsoft Macintosh PowerPoint</Application>
  <PresentationFormat>Widescreen</PresentationFormat>
  <Paragraphs>124</Paragraphs>
  <Slides>27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Fira Sans</vt:lpstr>
      <vt:lpstr>Kollektif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woozi</cp:lastModifiedBy>
  <cp:revision>68</cp:revision>
  <dcterms:created xsi:type="dcterms:W3CDTF">2024-09-02T15:24:18Z</dcterms:created>
  <dcterms:modified xsi:type="dcterms:W3CDTF">2024-09-04T19:32:18Z</dcterms:modified>
</cp:coreProperties>
</file>